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8691"/>
    <a:srgbClr val="004E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487695545838977E-2"/>
          <c:y val="0.11045261967771193"/>
          <c:w val="0.94702460890832207"/>
          <c:h val="0.671640637618497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Avg Daily #bike crossings</c:v>
                </c:pt>
              </c:strCache>
            </c:strRef>
          </c:tx>
          <c:spPr>
            <a:solidFill>
              <a:srgbClr val="2C869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Arkusz1!$A$2:$A$6</c:f>
              <c:strCache>
                <c:ptCount val="5"/>
                <c:pt idx="0">
                  <c:v>Total</c:v>
                </c:pt>
                <c:pt idx="1">
                  <c:v>Williamsburg Bridge</c:v>
                </c:pt>
                <c:pt idx="2">
                  <c:v>Manhattan Bridge</c:v>
                </c:pt>
                <c:pt idx="3">
                  <c:v>Queensboro Bridge</c:v>
                </c:pt>
                <c:pt idx="4">
                  <c:v>Brooklyn Bridge</c:v>
                </c:pt>
              </c:strCache>
            </c:strRef>
          </c:cat>
          <c:val>
            <c:numRef>
              <c:f>Arkusz1!$B$2:$B$6</c:f>
              <c:numCache>
                <c:formatCode>General</c:formatCode>
                <c:ptCount val="5"/>
                <c:pt idx="0">
                  <c:v>16628</c:v>
                </c:pt>
                <c:pt idx="1">
                  <c:v>6052</c:v>
                </c:pt>
                <c:pt idx="2">
                  <c:v>5345</c:v>
                </c:pt>
                <c:pt idx="3">
                  <c:v>4550</c:v>
                </c:pt>
                <c:pt idx="4">
                  <c:v>2680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23-4ED3-A620-663BFA22F84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07448143"/>
        <c:axId val="1707445231"/>
      </c:barChart>
      <c:catAx>
        <c:axId val="17074481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pl-PL"/>
          </a:p>
        </c:txPr>
        <c:crossAx val="1707445231"/>
        <c:crosses val="autoZero"/>
        <c:auto val="1"/>
        <c:lblAlgn val="ctr"/>
        <c:lblOffset val="100"/>
        <c:noMultiLvlLbl val="0"/>
      </c:catAx>
      <c:valAx>
        <c:axId val="1707445231"/>
        <c:scaling>
          <c:orientation val="minMax"/>
        </c:scaling>
        <c:delete val="1"/>
        <c:axPos val="l"/>
        <c:majorGridlines>
          <c:spPr>
            <a:ln w="3175" cap="flat" cmpd="sng" algn="ctr">
              <a:solidFill>
                <a:schemeClr val="bg2">
                  <a:lumMod val="90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074481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4322048944954968"/>
          <c:y val="0.12513200889584652"/>
          <c:w val="0.26826903350433801"/>
          <c:h val="5.26763328239343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</a:defRPr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CCB143-E715-6B5B-1394-69BA028FD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65BF93D-CF04-4944-D8F3-37222EACD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1D426E7-BFC1-75E1-8F8E-8C47F9E52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29FD-3B66-429F-B3C8-DF7F6E17EA53}" type="datetimeFigureOut">
              <a:rPr lang="pl-PL" smtClean="0"/>
              <a:t>02.10.2022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3E2CD0B-78AB-96BA-189D-425286E40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6CF2D08-78E6-9274-7B55-97A0A991F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9E86C-1A94-42B5-8A47-705B52C08D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018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37EB18-DC6B-54E5-CE50-FBF5DCCF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043EF373-F663-C02B-5132-679C0F6F5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9E1A49D-C5A3-EFB2-0F69-F5DC02902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29FD-3B66-429F-B3C8-DF7F6E17EA53}" type="datetimeFigureOut">
              <a:rPr lang="pl-PL" smtClean="0"/>
              <a:t>02.10.2022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9568628-7864-1E28-A178-51206351E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21C58F6-A5CB-794D-102E-161DA082F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9E86C-1A94-42B5-8A47-705B52C08D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5734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01C202C0-7DDA-344E-7875-C6C36DF072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6B933BE4-5C53-21B1-0947-C225D36FC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DEEA1A4-0449-0587-1946-EC27A22B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29FD-3B66-429F-B3C8-DF7F6E17EA53}" type="datetimeFigureOut">
              <a:rPr lang="pl-PL" smtClean="0"/>
              <a:t>02.10.2022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7268D75-9615-48A9-D05E-2F0834FEF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A9FEBD0-4887-715C-EA4E-685CF30D2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9E86C-1A94-42B5-8A47-705B52C08D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6717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4F691E-EB7F-4F46-7CD1-B66839DB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39F85F9-878E-1F2C-821B-7F4E3E787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1AE6298-B5F3-F66A-6427-85C20E574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29FD-3B66-429F-B3C8-DF7F6E17EA53}" type="datetimeFigureOut">
              <a:rPr lang="pl-PL" smtClean="0"/>
              <a:t>02.10.2022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F35C955-B645-0BD8-BAD5-C4F270FBF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CF69939-9C75-2F95-B708-0717826B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9E86C-1A94-42B5-8A47-705B52C08D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5450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950F52-C809-289E-98F4-B83A581EA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327FE59-030F-C0EB-7495-9256FF328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7BEF96E-64D3-DC92-4A5F-3B6F8052A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29FD-3B66-429F-B3C8-DF7F6E17EA53}" type="datetimeFigureOut">
              <a:rPr lang="pl-PL" smtClean="0"/>
              <a:t>02.10.2022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BF5F395-C729-AB57-6A4F-E90800D2B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D70E94B-9D47-6D61-297A-9C9DB70EF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9E86C-1A94-42B5-8A47-705B52C08D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03561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C6F4B9F-1F33-032F-F4C5-1A2CA9C84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511C953-098B-9546-807E-8D36B00BA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958365AE-7DA1-068D-B305-DE562BCF6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63518AC-0898-F3A2-10D3-FC5CAD6A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29FD-3B66-429F-B3C8-DF7F6E17EA53}" type="datetimeFigureOut">
              <a:rPr lang="pl-PL" smtClean="0"/>
              <a:t>02.10.2022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ACC03AE-2BC6-DE14-0E5A-D79C81030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8783751-B7A6-BA7B-57FD-16B7C3D9A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9E86C-1A94-42B5-8A47-705B52C08D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9170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A5FA0D-2916-785B-13F0-690F0CF9F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49FCA71-4D82-F434-AE1B-4F22D9D6E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61DB796-657C-820C-245A-9F6DB04C1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CDE9828-7465-AEB7-247C-C294509BA3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09160D3A-08E4-AB69-A9C8-7E87E2E344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4197986D-C55F-7507-44B9-F259AD6F4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29FD-3B66-429F-B3C8-DF7F6E17EA53}" type="datetimeFigureOut">
              <a:rPr lang="pl-PL" smtClean="0"/>
              <a:t>02.10.2022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514F0306-B5E2-8E7A-5C2F-AB6584805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14D16004-2D67-86E0-F9C0-C90FD593B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9E86C-1A94-42B5-8A47-705B52C08D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3009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CF0E2E-1D1B-F51F-2E38-8BE546ECD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0BBAB98-1182-E7D5-A63A-5004A8E49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29FD-3B66-429F-B3C8-DF7F6E17EA53}" type="datetimeFigureOut">
              <a:rPr lang="pl-PL" smtClean="0"/>
              <a:t>02.10.2022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BA60729-41E2-68C2-1986-183AA86AD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B93B6E1-7E9D-6C6E-757A-EC7B7E9A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9E86C-1A94-42B5-8A47-705B52C08D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6416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27CF46BB-7034-48CE-3BD4-8970EB0F3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29FD-3B66-429F-B3C8-DF7F6E17EA53}" type="datetimeFigureOut">
              <a:rPr lang="pl-PL" smtClean="0"/>
              <a:t>02.10.2022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02E14730-282F-65C0-9DB9-37F1ACEC9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BA668CE-F429-5BA4-EFB8-3008BFB3A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9E86C-1A94-42B5-8A47-705B52C08D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05696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BEDEC6-1C8E-5317-BD41-90BD99454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C29B3BB-FC15-EDEC-7685-6401E2C79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EA4D100-2160-2403-5B69-661C08AD9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6B5F118F-A540-84FE-8FDB-BCEC9A8F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29FD-3B66-429F-B3C8-DF7F6E17EA53}" type="datetimeFigureOut">
              <a:rPr lang="pl-PL" smtClean="0"/>
              <a:t>02.10.2022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433E46D-DD7D-D15B-A83D-3486AF4C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73D1D0D-3DDC-7002-E33E-0EDA7FBEC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9E86C-1A94-42B5-8A47-705B52C08D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2975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3A7697-7283-773F-F64A-EA2385783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2F44F0B0-01BA-9603-22A7-57C4FC1E49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A907800-6605-80A1-EDA4-5B02B0C64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E73BDBA-CB1F-4811-A0FF-798CA9AB1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29FD-3B66-429F-B3C8-DF7F6E17EA53}" type="datetimeFigureOut">
              <a:rPr lang="pl-PL" smtClean="0"/>
              <a:t>02.10.2022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FDE72AE-4B95-4930-9ECE-1AE34512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5D107D1-85CB-F752-FC95-2AE82FE8D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9E86C-1A94-42B5-8A47-705B52C08D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9881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9971B35-E887-0792-F021-733D1DD57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915E966-CB4F-5596-6398-13970AC7E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BD59CC9-3D41-0863-72F7-12B2F85BA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529FD-3B66-429F-B3C8-DF7F6E17EA53}" type="datetimeFigureOut">
              <a:rPr lang="pl-PL" smtClean="0"/>
              <a:t>02.10.2022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E885BE9-3E04-2327-A3E1-3BC95BDD44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4E0CAEA-BFEF-29FB-4CD6-69CB8475F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9E86C-1A94-42B5-8A47-705B52C08D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6479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Dwie osoby na rowerze">
            <a:extLst>
              <a:ext uri="{FF2B5EF4-FFF2-40B4-BE49-F238E27FC236}">
                <a16:creationId xmlns:a16="http://schemas.microsoft.com/office/drawing/2014/main" id="{74AC9D9D-15C8-DE7E-0A4F-4FDA9024B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17" y="0"/>
            <a:ext cx="10276183" cy="6858000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490F4116-3C84-1C0E-85CF-371EA10D5CEC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25000">
                <a:srgbClr val="002060"/>
              </a:gs>
              <a:gs pos="58000">
                <a:schemeClr val="accent1">
                  <a:lumMod val="60000"/>
                  <a:lumOff val="40000"/>
                  <a:alpha val="63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10F992D3-5D51-1B84-9CE3-B1654D5B25D4}"/>
              </a:ext>
            </a:extLst>
          </p:cNvPr>
          <p:cNvSpPr txBox="1"/>
          <p:nvPr/>
        </p:nvSpPr>
        <p:spPr>
          <a:xfrm>
            <a:off x="486384" y="3249039"/>
            <a:ext cx="4824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NYC </a:t>
            </a: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East River Bicycle Crossings </a:t>
            </a:r>
            <a:r>
              <a:rPr lang="en-US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traffic predictions</a:t>
            </a:r>
            <a:endParaRPr lang="en-US" sz="2400" b="0" i="0" dirty="0">
              <a:solidFill>
                <a:schemeClr val="bg1">
                  <a:lumMod val="95000"/>
                </a:schemeClr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09F53229-07EE-E3AA-5B3C-7528272A0353}"/>
              </a:ext>
            </a:extLst>
          </p:cNvPr>
          <p:cNvSpPr txBox="1"/>
          <p:nvPr/>
        </p:nvSpPr>
        <p:spPr>
          <a:xfrm>
            <a:off x="486384" y="5881993"/>
            <a:ext cx="4824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11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Anna Kalinowska</a:t>
            </a:r>
          </a:p>
          <a:p>
            <a:pPr algn="l"/>
            <a:r>
              <a:rPr lang="pl-PL" sz="11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a.e.kalinowska@gmail.com</a:t>
            </a:r>
            <a:endParaRPr lang="en-US" sz="1100" b="0" i="0" dirty="0">
              <a:solidFill>
                <a:schemeClr val="bg1">
                  <a:lumMod val="95000"/>
                </a:schemeClr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172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A7533D02-2DCF-B677-99A5-CAC424101143}"/>
              </a:ext>
            </a:extLst>
          </p:cNvPr>
          <p:cNvSpPr txBox="1"/>
          <p:nvPr/>
        </p:nvSpPr>
        <p:spPr>
          <a:xfrm>
            <a:off x="476655" y="505839"/>
            <a:ext cx="11373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24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NYC 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East River Bicycle Crossings </a:t>
            </a:r>
            <a:endParaRPr lang="pl-PL" sz="24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linear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regression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is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a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best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fit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to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predict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the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total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bicycle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crossings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volume</a:t>
            </a:r>
            <a:endParaRPr lang="en-US" sz="2000" b="1" dirty="0">
              <a:solidFill>
                <a:srgbClr val="002060"/>
              </a:solidFill>
              <a:latin typeface="Roboto" panose="02000000000000000000" pitchFamily="2" charset="0"/>
            </a:endParaRPr>
          </a:p>
          <a:p>
            <a:pPr algn="l"/>
            <a:endParaRPr lang="en-US" sz="24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60B4CF31-61CF-21EC-7ED8-20F81957FBD7}"/>
              </a:ext>
            </a:extLst>
          </p:cNvPr>
          <p:cNvSpPr txBox="1"/>
          <p:nvPr/>
        </p:nvSpPr>
        <p:spPr>
          <a:xfrm>
            <a:off x="586463" y="6407974"/>
            <a:ext cx="38557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Date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range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: </a:t>
            </a:r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April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 2017 – </a:t>
            </a:r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October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 2017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6BA3AFF2-9097-CE89-BF39-E3B7C2B5294B}"/>
              </a:ext>
            </a:extLst>
          </p:cNvPr>
          <p:cNvSpPr txBox="1"/>
          <p:nvPr/>
        </p:nvSpPr>
        <p:spPr>
          <a:xfrm>
            <a:off x="6509443" y="4450632"/>
            <a:ext cx="47711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l-PL"/>
            </a:defPPr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en-US" sz="1200" dirty="0"/>
              <a:t>How well does model predict the bike </a:t>
            </a:r>
            <a:r>
              <a:rPr lang="pl-PL" sz="1200" dirty="0" err="1"/>
              <a:t>crossings</a:t>
            </a:r>
            <a:r>
              <a:rPr lang="en-US" sz="1200" dirty="0"/>
              <a:t>?</a:t>
            </a:r>
          </a:p>
          <a:p>
            <a:r>
              <a:rPr lang="pl-PL" sz="1200" dirty="0"/>
              <a:t>R</a:t>
            </a:r>
            <a:r>
              <a:rPr lang="en-US" sz="1200" dirty="0"/>
              <a:t>2 Score: 1.0</a:t>
            </a:r>
          </a:p>
          <a:p>
            <a:r>
              <a:rPr lang="en-US" sz="1200" dirty="0"/>
              <a:t>MAE: 4.1</a:t>
            </a:r>
            <a:r>
              <a:rPr lang="pl-PL" sz="1200" dirty="0"/>
              <a:t>2</a:t>
            </a:r>
          </a:p>
          <a:p>
            <a:r>
              <a:rPr lang="en-US" sz="1200" dirty="0"/>
              <a:t>MAPE: 2.7</a:t>
            </a:r>
            <a:r>
              <a:rPr lang="pl-PL" sz="1200" dirty="0"/>
              <a:t>%</a:t>
            </a:r>
            <a:endParaRPr lang="en-US" sz="1200" dirty="0"/>
          </a:p>
          <a:p>
            <a:r>
              <a:rPr lang="en-US" sz="1200" dirty="0"/>
              <a:t>RMSE: 5.08</a:t>
            </a:r>
            <a:endParaRPr lang="pl-PL" sz="1200" dirty="0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4661C5D6-943C-0FD6-7C92-9D35F3A4D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63" y="1592245"/>
            <a:ext cx="4254719" cy="4419827"/>
          </a:xfrm>
          <a:prstGeom prst="rect">
            <a:avLst/>
          </a:prstGeom>
        </p:spPr>
      </p:pic>
      <p:sp>
        <p:nvSpPr>
          <p:cNvPr id="16" name="Prostokąt 15">
            <a:extLst>
              <a:ext uri="{FF2B5EF4-FFF2-40B4-BE49-F238E27FC236}">
                <a16:creationId xmlns:a16="http://schemas.microsoft.com/office/drawing/2014/main" id="{00BCE6AC-700D-64A9-3574-F25AFC0CF9C5}"/>
              </a:ext>
            </a:extLst>
          </p:cNvPr>
          <p:cNvSpPr/>
          <p:nvPr/>
        </p:nvSpPr>
        <p:spPr>
          <a:xfrm>
            <a:off x="586463" y="3947311"/>
            <a:ext cx="4076072" cy="162962"/>
          </a:xfrm>
          <a:prstGeom prst="rect">
            <a:avLst/>
          </a:prstGeom>
          <a:solidFill>
            <a:srgbClr val="2C8691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9B11E0C3-3AB4-A7E8-F677-14B172E40202}"/>
              </a:ext>
            </a:extLst>
          </p:cNvPr>
          <p:cNvSpPr/>
          <p:nvPr/>
        </p:nvSpPr>
        <p:spPr>
          <a:xfrm>
            <a:off x="586463" y="4287670"/>
            <a:ext cx="4076072" cy="162962"/>
          </a:xfrm>
          <a:prstGeom prst="rect">
            <a:avLst/>
          </a:prstGeom>
          <a:solidFill>
            <a:srgbClr val="2C8691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DECC6BB5-507A-AA7F-3309-7BD25C9F6412}"/>
              </a:ext>
            </a:extLst>
          </p:cNvPr>
          <p:cNvSpPr/>
          <p:nvPr/>
        </p:nvSpPr>
        <p:spPr>
          <a:xfrm>
            <a:off x="586463" y="4650705"/>
            <a:ext cx="4076072" cy="162962"/>
          </a:xfrm>
          <a:prstGeom prst="rect">
            <a:avLst/>
          </a:prstGeom>
          <a:solidFill>
            <a:srgbClr val="2C8691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6F1B74B3-FA59-5515-DFC6-51B3721376DB}"/>
              </a:ext>
            </a:extLst>
          </p:cNvPr>
          <p:cNvSpPr/>
          <p:nvPr/>
        </p:nvSpPr>
        <p:spPr>
          <a:xfrm>
            <a:off x="6509443" y="2263047"/>
            <a:ext cx="4879816" cy="1569149"/>
          </a:xfrm>
          <a:prstGeom prst="rect">
            <a:avLst/>
          </a:prstGeom>
          <a:solidFill>
            <a:srgbClr val="2C8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endParaRPr lang="pl-PL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Bicycle </a:t>
            </a:r>
            <a:r>
              <a:rPr lang="pl-PL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crossings</a:t>
            </a:r>
            <a:r>
              <a:rPr lang="pl-PL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</a:t>
            </a:r>
            <a:r>
              <a:rPr lang="pl-PL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depends</a:t>
            </a:r>
            <a:r>
              <a:rPr lang="pl-PL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on:</a:t>
            </a:r>
          </a:p>
          <a:p>
            <a:pPr marL="0" indent="0">
              <a:buNone/>
            </a:pPr>
            <a:endParaRPr lang="pl-PL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traffic </a:t>
            </a:r>
            <a:r>
              <a:rPr lang="pl-PL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</a:t>
            </a:r>
            <a:r>
              <a: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 the </a:t>
            </a:r>
            <a:r>
              <a: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en-US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anhattan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ridge,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type of the day: weekend or weekday, </a:t>
            </a:r>
            <a:endParaRPr lang="pl-PL" sz="1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precipitation.</a:t>
            </a:r>
            <a:endParaRPr lang="pl-PL" sz="1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pl-PL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318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Domino mieszczący się w wierszu">
            <a:extLst>
              <a:ext uri="{FF2B5EF4-FFF2-40B4-BE49-F238E27FC236}">
                <a16:creationId xmlns:a16="http://schemas.microsoft.com/office/drawing/2014/main" id="{1339CDDB-2294-7167-4CB3-BB2BAB488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019" y="0"/>
            <a:ext cx="9138981" cy="6858000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9DA85E9C-CFB2-92E3-D9B7-956E0CFFC5AF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25000">
                <a:srgbClr val="002060"/>
              </a:gs>
              <a:gs pos="58000">
                <a:schemeClr val="accent1">
                  <a:lumMod val="60000"/>
                  <a:lumOff val="40000"/>
                  <a:alpha val="63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D4309448-57F0-F687-FB3C-789A9F8246CE}"/>
              </a:ext>
            </a:extLst>
          </p:cNvPr>
          <p:cNvSpPr txBox="1"/>
          <p:nvPr/>
        </p:nvSpPr>
        <p:spPr>
          <a:xfrm>
            <a:off x="486384" y="3249039"/>
            <a:ext cx="60252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24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Isn’t</a:t>
            </a:r>
            <a:r>
              <a:rPr lang="pl-PL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l-PL" sz="24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that</a:t>
            </a:r>
            <a:r>
              <a:rPr lang="pl-PL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l-PL" sz="32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too</a:t>
            </a:r>
            <a:r>
              <a:rPr lang="pl-PL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l-PL" sz="32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easy</a:t>
            </a:r>
            <a:r>
              <a:rPr lang="pl-PL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l-PL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for </a:t>
            </a:r>
            <a:r>
              <a:rPr lang="pl-PL" sz="24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that</a:t>
            </a:r>
            <a:r>
              <a:rPr lang="pl-PL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 model to </a:t>
            </a:r>
            <a:r>
              <a:rPr lang="pl-PL" sz="32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predict</a:t>
            </a:r>
            <a:r>
              <a:rPr lang="pl-PL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l-PL" sz="24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having</a:t>
            </a:r>
            <a:r>
              <a:rPr lang="pl-PL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l-PL" sz="32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bridge</a:t>
            </a:r>
            <a:r>
              <a:rPr lang="pl-PL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l-PL" sz="32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locations</a:t>
            </a:r>
            <a:r>
              <a:rPr lang="pl-PL" sz="32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l-PL" sz="24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included</a:t>
            </a:r>
            <a:r>
              <a:rPr lang="pl-PL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?</a:t>
            </a:r>
            <a:endParaRPr lang="en-US" sz="2400" b="0" i="0" dirty="0">
              <a:solidFill>
                <a:schemeClr val="bg1">
                  <a:lumMod val="95000"/>
                </a:schemeClr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915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10E93E4F-B96D-2637-738B-4E47FF229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63" y="1644612"/>
            <a:ext cx="4940554" cy="3905451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7533D02-2DCF-B677-99A5-CAC424101143}"/>
              </a:ext>
            </a:extLst>
          </p:cNvPr>
          <p:cNvSpPr txBox="1"/>
          <p:nvPr/>
        </p:nvSpPr>
        <p:spPr>
          <a:xfrm>
            <a:off x="476655" y="505839"/>
            <a:ext cx="11373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24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NYC 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East River Bicycle Crossings </a:t>
            </a:r>
            <a:endParaRPr lang="pl-PL" sz="24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linear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regression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–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excl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.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bridge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locations</a:t>
            </a:r>
            <a:endParaRPr lang="en-US" sz="2000" b="1" dirty="0">
              <a:solidFill>
                <a:srgbClr val="002060"/>
              </a:solidFill>
              <a:latin typeface="Roboto" panose="02000000000000000000" pitchFamily="2" charset="0"/>
            </a:endParaRPr>
          </a:p>
          <a:p>
            <a:pPr algn="l"/>
            <a:endParaRPr lang="en-US" sz="24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60B4CF31-61CF-21EC-7ED8-20F81957FBD7}"/>
              </a:ext>
            </a:extLst>
          </p:cNvPr>
          <p:cNvSpPr txBox="1"/>
          <p:nvPr/>
        </p:nvSpPr>
        <p:spPr>
          <a:xfrm>
            <a:off x="586463" y="6407974"/>
            <a:ext cx="38557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Date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range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: </a:t>
            </a:r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April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 2017 – </a:t>
            </a:r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October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 2017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6BA3AFF2-9097-CE89-BF39-E3B7C2B5294B}"/>
              </a:ext>
            </a:extLst>
          </p:cNvPr>
          <p:cNvSpPr txBox="1"/>
          <p:nvPr/>
        </p:nvSpPr>
        <p:spPr>
          <a:xfrm>
            <a:off x="6654298" y="4429749"/>
            <a:ext cx="47711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l-PL"/>
            </a:defPPr>
            <a:lvl1pPr indent="0">
              <a:buFont typeface="Arial" panose="020B0604020202020204" pitchFamily="34" charset="0"/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r>
              <a:rPr lang="en-US" dirty="0"/>
              <a:t>How well does model predict the bike </a:t>
            </a:r>
            <a:r>
              <a:rPr lang="pl-PL" dirty="0" err="1"/>
              <a:t>crossings</a:t>
            </a:r>
            <a:r>
              <a:rPr lang="en-US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/>
              <a:t>R</a:t>
            </a:r>
            <a:r>
              <a:rPr lang="en-US" dirty="0"/>
              <a:t>2 Score: </a:t>
            </a:r>
            <a:r>
              <a:rPr lang="pl-PL" dirty="0"/>
              <a:t>0.51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MAE: </a:t>
            </a:r>
            <a:r>
              <a:rPr lang="pl-PL" dirty="0"/>
              <a:t>2773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MAPE: </a:t>
            </a:r>
            <a:r>
              <a:rPr lang="pl-PL" dirty="0"/>
              <a:t>0,21%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RMSE: </a:t>
            </a:r>
            <a:r>
              <a:rPr lang="pl-PL" dirty="0"/>
              <a:t>3538</a:t>
            </a:r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00BCE6AC-700D-64A9-3574-F25AFC0CF9C5}"/>
              </a:ext>
            </a:extLst>
          </p:cNvPr>
          <p:cNvSpPr/>
          <p:nvPr/>
        </p:nvSpPr>
        <p:spPr>
          <a:xfrm>
            <a:off x="586463" y="4085948"/>
            <a:ext cx="4076072" cy="162962"/>
          </a:xfrm>
          <a:prstGeom prst="rect">
            <a:avLst/>
          </a:prstGeom>
          <a:solidFill>
            <a:srgbClr val="2C8691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9B11E0C3-3AB4-A7E8-F677-14B172E40202}"/>
              </a:ext>
            </a:extLst>
          </p:cNvPr>
          <p:cNvSpPr/>
          <p:nvPr/>
        </p:nvSpPr>
        <p:spPr>
          <a:xfrm>
            <a:off x="586463" y="4420696"/>
            <a:ext cx="4076072" cy="162962"/>
          </a:xfrm>
          <a:prstGeom prst="rect">
            <a:avLst/>
          </a:prstGeom>
          <a:solidFill>
            <a:srgbClr val="2C8691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58E2DBA4-8ED2-5B6E-16EC-F89A7F0EC400}"/>
              </a:ext>
            </a:extLst>
          </p:cNvPr>
          <p:cNvSpPr/>
          <p:nvPr/>
        </p:nvSpPr>
        <p:spPr>
          <a:xfrm>
            <a:off x="6618084" y="1710035"/>
            <a:ext cx="4879816" cy="18841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endParaRPr lang="pl-PL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By </a:t>
            </a:r>
            <a:r>
              <a:rPr lang="pl-PL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excluding</a:t>
            </a:r>
            <a:r>
              <a: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bridge</a:t>
            </a:r>
            <a:r>
              <a: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locations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model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brought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much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worse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pl-PL" sz="1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pl-PL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accuracy</a:t>
            </a:r>
            <a:r>
              <a: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sz="1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predictions</a:t>
            </a:r>
            <a:r>
              <a: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extent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explanation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endParaRPr lang="pl-PL" sz="1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the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nominal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data.</a:t>
            </a:r>
            <a:endParaRPr lang="pl-PL" sz="1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pl-PL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775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A7533D02-2DCF-B677-99A5-CAC424101143}"/>
              </a:ext>
            </a:extLst>
          </p:cNvPr>
          <p:cNvSpPr txBox="1"/>
          <p:nvPr/>
        </p:nvSpPr>
        <p:spPr>
          <a:xfrm>
            <a:off x="476655" y="505839"/>
            <a:ext cx="11373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24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NYC 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East River Bicycle Crossings </a:t>
            </a:r>
            <a:endParaRPr lang="pl-PL" sz="24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alternative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models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used</a:t>
            </a:r>
            <a:endParaRPr lang="en-US" sz="2000" b="1" dirty="0">
              <a:solidFill>
                <a:srgbClr val="002060"/>
              </a:solidFill>
              <a:latin typeface="Roboto" panose="02000000000000000000" pitchFamily="2" charset="0"/>
            </a:endParaRPr>
          </a:p>
          <a:p>
            <a:pPr algn="l"/>
            <a:endParaRPr lang="en-US" sz="24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7" name="Grafika 6" descr="Wykres punktowy z wypełnieniem pełnym">
            <a:extLst>
              <a:ext uri="{FF2B5EF4-FFF2-40B4-BE49-F238E27FC236}">
                <a16:creationId xmlns:a16="http://schemas.microsoft.com/office/drawing/2014/main" id="{60B36DE8-0427-E444-2BAE-3C038BFF8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7311" y="2229416"/>
            <a:ext cx="2663228" cy="2663228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AEFC0584-7974-C6A8-B9CF-163B386AF9E4}"/>
              </a:ext>
            </a:extLst>
          </p:cNvPr>
          <p:cNvSpPr txBox="1"/>
          <p:nvPr/>
        </p:nvSpPr>
        <p:spPr>
          <a:xfrm>
            <a:off x="657725" y="2985668"/>
            <a:ext cx="6376818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polynomial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regression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and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decision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tree</a:t>
            </a:r>
            <a:endParaRPr lang="pl-PL" sz="16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  <a:p>
            <a:pPr lvl="1"/>
            <a:b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</a:br>
            <a:r>
              <a:rPr lang="pl-PL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They</a:t>
            </a:r>
            <a:r>
              <a:rPr lang="pl-PL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were</a:t>
            </a:r>
            <a:r>
              <a:rPr lang="pl-PL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not a </a:t>
            </a:r>
            <a:r>
              <a:rPr lang="pl-PL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fit</a:t>
            </a:r>
            <a:r>
              <a:rPr lang="pl-PL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as most of independent </a:t>
            </a:r>
            <a:r>
              <a:rPr lang="pl-PL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variables</a:t>
            </a:r>
            <a:r>
              <a:rPr lang="pl-PL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are</a:t>
            </a:r>
            <a:r>
              <a:rPr lang="pl-PL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linearly</a:t>
            </a:r>
            <a:r>
              <a:rPr lang="pl-PL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related</a:t>
            </a:r>
            <a:r>
              <a:rPr lang="pl-PL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with </a:t>
            </a:r>
            <a:r>
              <a:rPr lang="pl-PL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total</a:t>
            </a:r>
            <a:r>
              <a:rPr lang="pl-PL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bicycle</a:t>
            </a:r>
            <a:r>
              <a:rPr lang="pl-PL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crossings</a:t>
            </a:r>
            <a:r>
              <a:rPr lang="pl-PL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volume</a:t>
            </a:r>
            <a:r>
              <a:rPr lang="pl-PL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317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A7533D02-2DCF-B677-99A5-CAC424101143}"/>
              </a:ext>
            </a:extLst>
          </p:cNvPr>
          <p:cNvSpPr txBox="1"/>
          <p:nvPr/>
        </p:nvSpPr>
        <p:spPr>
          <a:xfrm>
            <a:off x="476655" y="505839"/>
            <a:ext cx="11373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24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NYC 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East River Bicycle Crossings </a:t>
            </a:r>
            <a:endParaRPr lang="pl-PL" sz="24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what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could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be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done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better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?</a:t>
            </a:r>
            <a:endParaRPr lang="en-US" sz="2000" b="1" dirty="0">
              <a:solidFill>
                <a:srgbClr val="002060"/>
              </a:solidFill>
              <a:latin typeface="Roboto" panose="02000000000000000000" pitchFamily="2" charset="0"/>
            </a:endParaRPr>
          </a:p>
          <a:p>
            <a:pPr algn="l"/>
            <a:endParaRPr lang="en-US" sz="24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AEFC0584-7974-C6A8-B9CF-163B386AF9E4}"/>
              </a:ext>
            </a:extLst>
          </p:cNvPr>
          <p:cNvSpPr txBox="1"/>
          <p:nvPr/>
        </p:nvSpPr>
        <p:spPr>
          <a:xfrm>
            <a:off x="657725" y="2913240"/>
            <a:ext cx="63768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Include more data - include at least entire annual data to capture seasonal trends (watch out for anomalies of 2020).</a:t>
            </a:r>
            <a:endParaRPr lang="pl-PL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US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Register additional dimensions like hour of the day to capture </a:t>
            </a:r>
            <a:r>
              <a:rPr lang="pl-PL" sz="16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cyclists</a:t>
            </a:r>
            <a:r>
              <a:rPr lang="pl-PL" sz="1600" dirty="0">
                <a:solidFill>
                  <a:srgbClr val="212121"/>
                </a:solidFill>
                <a:latin typeface="Roboto" panose="02000000000000000000" pitchFamily="2" charset="0"/>
              </a:rPr>
              <a:t>’</a:t>
            </a:r>
            <a:r>
              <a:rPr lang="pl-PL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commute patterns.</a:t>
            </a:r>
          </a:p>
        </p:txBody>
      </p:sp>
      <p:pic>
        <p:nvPicPr>
          <p:cNvPr id="4" name="Grafika 3" descr="Mechanik samochodowy z wypełnieniem pełnym">
            <a:extLst>
              <a:ext uri="{FF2B5EF4-FFF2-40B4-BE49-F238E27FC236}">
                <a16:creationId xmlns:a16="http://schemas.microsoft.com/office/drawing/2014/main" id="{0C20CC68-A4FA-A1F9-8B49-58A3DCDC6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9614" y="2075506"/>
            <a:ext cx="2871457" cy="287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92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A7533D02-2DCF-B677-99A5-CAC424101143}"/>
              </a:ext>
            </a:extLst>
          </p:cNvPr>
          <p:cNvSpPr txBox="1"/>
          <p:nvPr/>
        </p:nvSpPr>
        <p:spPr>
          <a:xfrm>
            <a:off x="476656" y="505839"/>
            <a:ext cx="4824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24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NYC 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East River Bicycle Crossings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what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are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they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?</a:t>
            </a:r>
            <a:endParaRPr lang="en-US" sz="24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4220FD0-9457-93A2-0807-C42C21503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713" y="505839"/>
            <a:ext cx="5467631" cy="5797848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C8F62168-D865-C161-9BB2-51B09F2C6070}"/>
              </a:ext>
            </a:extLst>
          </p:cNvPr>
          <p:cNvSpPr txBox="1"/>
          <p:nvPr/>
        </p:nvSpPr>
        <p:spPr>
          <a:xfrm>
            <a:off x="675832" y="2714064"/>
            <a:ext cx="4003895" cy="1530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Ed Koch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Queensboro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Bridge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Williamsburg Bridge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Manhattan Bridge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Brooklyn Bridge</a:t>
            </a:r>
            <a:endParaRPr lang="pl-PL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988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A7533D02-2DCF-B677-99A5-CAC424101143}"/>
              </a:ext>
            </a:extLst>
          </p:cNvPr>
          <p:cNvSpPr txBox="1"/>
          <p:nvPr/>
        </p:nvSpPr>
        <p:spPr>
          <a:xfrm>
            <a:off x="476656" y="505839"/>
            <a:ext cx="4824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24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NYC 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East River Bicycle Crossings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what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do we want to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learn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?</a:t>
            </a:r>
            <a:endParaRPr lang="en-US" sz="24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C8F62168-D865-C161-9BB2-51B09F2C6070}"/>
              </a:ext>
            </a:extLst>
          </p:cNvPr>
          <p:cNvSpPr txBox="1"/>
          <p:nvPr/>
        </p:nvSpPr>
        <p:spPr>
          <a:xfrm>
            <a:off x="675832" y="2714064"/>
            <a:ext cx="6376818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How many bicycles cross into and out of Manhattan per day?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What is the top bridge in terms of bike load?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Which factors allow to predict daily total bike traffic volume on East River Bicycle Crossings?</a:t>
            </a:r>
          </a:p>
        </p:txBody>
      </p:sp>
      <p:pic>
        <p:nvPicPr>
          <p:cNvPr id="3" name="Grafika 2" descr="Sztuczna inteligencja z wypełnieniem pełnym">
            <a:extLst>
              <a:ext uri="{FF2B5EF4-FFF2-40B4-BE49-F238E27FC236}">
                <a16:creationId xmlns:a16="http://schemas.microsoft.com/office/drawing/2014/main" id="{D9866331-AA1E-6F94-FD72-D8245477C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6880" y="1754328"/>
            <a:ext cx="3176427" cy="317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49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A7533D02-2DCF-B677-99A5-CAC424101143}"/>
              </a:ext>
            </a:extLst>
          </p:cNvPr>
          <p:cNvSpPr txBox="1"/>
          <p:nvPr/>
        </p:nvSpPr>
        <p:spPr>
          <a:xfrm>
            <a:off x="476656" y="505839"/>
            <a:ext cx="4824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24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NYC 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East River Bicycle Crossings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what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is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our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analytical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approach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?</a:t>
            </a:r>
            <a:endParaRPr lang="en-US" sz="24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C8F62168-D865-C161-9BB2-51B09F2C6070}"/>
              </a:ext>
            </a:extLst>
          </p:cNvPr>
          <p:cNvSpPr txBox="1"/>
          <p:nvPr/>
        </p:nvSpPr>
        <p:spPr>
          <a:xfrm>
            <a:off x="675831" y="2714064"/>
            <a:ext cx="6757063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Analyze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daily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traffic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volumes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per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Crossing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(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April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2017-October 2017)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Discover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underlying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patters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and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relationships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between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gathered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data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Apply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supervised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ML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algorithms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to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predic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the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daily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,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total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traffic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volume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on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all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NYC East River Bicycle Crossings</a:t>
            </a:r>
          </a:p>
        </p:txBody>
      </p:sp>
      <p:pic>
        <p:nvPicPr>
          <p:cNvPr id="6" name="Grafika 5" descr="Wykres kołowy z wypełnieniem pełnym">
            <a:extLst>
              <a:ext uri="{FF2B5EF4-FFF2-40B4-BE49-F238E27FC236}">
                <a16:creationId xmlns:a16="http://schemas.microsoft.com/office/drawing/2014/main" id="{438873C4-9FDB-BCD4-ABB7-67679584F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3360" y="1935392"/>
            <a:ext cx="2974690" cy="297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22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A7533D02-2DCF-B677-99A5-CAC424101143}"/>
              </a:ext>
            </a:extLst>
          </p:cNvPr>
          <p:cNvSpPr txBox="1"/>
          <p:nvPr/>
        </p:nvSpPr>
        <p:spPr>
          <a:xfrm>
            <a:off x="476655" y="505839"/>
            <a:ext cx="993482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24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NYC 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East River Bicycle Crossings </a:t>
            </a:r>
            <a:endParaRPr lang="pl-PL" sz="24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h</a:t>
            </a:r>
            <a:r>
              <a:rPr lang="en-US" sz="2000" dirty="0">
                <a:solidFill>
                  <a:srgbClr val="002060"/>
                </a:solidFill>
                <a:latin typeface="Roboto" panose="02000000000000000000" pitchFamily="2" charset="0"/>
              </a:rPr>
              <a:t>ow many bicycles cross into and out of Manhattan per day?</a:t>
            </a:r>
          </a:p>
          <a:p>
            <a:pPr algn="l"/>
            <a:endParaRPr lang="en-US" sz="24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</p:txBody>
      </p:sp>
      <p:graphicFrame>
        <p:nvGraphicFramePr>
          <p:cNvPr id="15" name="Wykres 14">
            <a:extLst>
              <a:ext uri="{FF2B5EF4-FFF2-40B4-BE49-F238E27FC236}">
                <a16:creationId xmlns:a16="http://schemas.microsoft.com/office/drawing/2014/main" id="{9BF85119-0A16-4D23-EB24-1FBCAD482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1113344"/>
              </p:ext>
            </p:extLst>
          </p:nvPr>
        </p:nvGraphicFramePr>
        <p:xfrm>
          <a:off x="476654" y="2014118"/>
          <a:ext cx="7037721" cy="3979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269A382-8282-0F36-85BA-DAC39C5577A1}"/>
              </a:ext>
            </a:extLst>
          </p:cNvPr>
          <p:cNvSpPr txBox="1"/>
          <p:nvPr/>
        </p:nvSpPr>
        <p:spPr>
          <a:xfrm>
            <a:off x="7859575" y="2844225"/>
            <a:ext cx="385577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Over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16 K </a:t>
            </a:r>
            <a:r>
              <a:rPr lang="pl-PL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bikes</a:t>
            </a:r>
            <a:r>
              <a:rPr lang="pl-PL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– on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avarage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-</a:t>
            </a:r>
            <a:r>
              <a:rPr lang="pl-PL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crossed</a:t>
            </a:r>
            <a:r>
              <a:rPr lang="pl-PL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Manhattan 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on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daily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basis</a:t>
            </a:r>
            <a:endParaRPr lang="pl-PL" sz="16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6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Williamsburg Bridge </a:t>
            </a:r>
            <a:r>
              <a:rPr lang="pl-PL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is</a:t>
            </a:r>
            <a:r>
              <a:rPr lang="pl-PL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the </a:t>
            </a:r>
            <a:r>
              <a:rPr lang="pl-PL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busiest</a:t>
            </a:r>
            <a:r>
              <a:rPr lang="pl-PL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crossing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accounting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for 36% of the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traffic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60B4CF31-61CF-21EC-7ED8-20F81957FBD7}"/>
              </a:ext>
            </a:extLst>
          </p:cNvPr>
          <p:cNvSpPr txBox="1"/>
          <p:nvPr/>
        </p:nvSpPr>
        <p:spPr>
          <a:xfrm>
            <a:off x="586463" y="6407974"/>
            <a:ext cx="38557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Date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range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: </a:t>
            </a:r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April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 2017 – </a:t>
            </a:r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October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 2017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858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A7533D02-2DCF-B677-99A5-CAC424101143}"/>
              </a:ext>
            </a:extLst>
          </p:cNvPr>
          <p:cNvSpPr txBox="1"/>
          <p:nvPr/>
        </p:nvSpPr>
        <p:spPr>
          <a:xfrm>
            <a:off x="476655" y="505839"/>
            <a:ext cx="993482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24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NYC 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East River Bicycle Crossings </a:t>
            </a:r>
            <a:endParaRPr lang="pl-PL" sz="24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pl-PL" sz="20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b</a:t>
            </a:r>
            <a:r>
              <a:rPr lang="en-US" sz="2000" b="0" i="0" dirty="0" err="1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icycle</a:t>
            </a:r>
            <a:r>
              <a:rPr lang="en-US" sz="20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l-PL" sz="2000" b="0" i="0" dirty="0" err="1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t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raffic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characterises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with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distinctive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</a:t>
            </a:r>
            <a:r>
              <a:rPr lang="pl-PL" sz="2000" b="1" dirty="0" err="1">
                <a:solidFill>
                  <a:srgbClr val="002060"/>
                </a:solidFill>
                <a:latin typeface="Roboto" panose="02000000000000000000" pitchFamily="2" charset="0"/>
              </a:rPr>
              <a:t>weekly</a:t>
            </a:r>
            <a:r>
              <a:rPr lang="pl-PL" sz="2000" b="1" dirty="0">
                <a:solidFill>
                  <a:srgbClr val="002060"/>
                </a:solidFill>
                <a:latin typeface="Roboto" panose="02000000000000000000" pitchFamily="2" charset="0"/>
              </a:rPr>
              <a:t> </a:t>
            </a:r>
            <a:r>
              <a:rPr lang="pl-PL" sz="2000" b="1" dirty="0" err="1">
                <a:solidFill>
                  <a:srgbClr val="002060"/>
                </a:solidFill>
                <a:latin typeface="Roboto" panose="02000000000000000000" pitchFamily="2" charset="0"/>
              </a:rPr>
              <a:t>patterns</a:t>
            </a:r>
            <a:r>
              <a:rPr lang="pl-PL" sz="2000" b="1" dirty="0">
                <a:solidFill>
                  <a:srgbClr val="002060"/>
                </a:solidFill>
                <a:latin typeface="Roboto" panose="02000000000000000000" pitchFamily="2" charset="0"/>
              </a:rPr>
              <a:t>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stable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over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the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time</a:t>
            </a:r>
            <a:endParaRPr lang="en-US" sz="2000" dirty="0">
              <a:solidFill>
                <a:srgbClr val="002060"/>
              </a:solidFill>
              <a:latin typeface="Roboto" panose="02000000000000000000" pitchFamily="2" charset="0"/>
            </a:endParaRPr>
          </a:p>
          <a:p>
            <a:pPr algn="l"/>
            <a:endParaRPr lang="en-US" sz="24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60B4CF31-61CF-21EC-7ED8-20F81957FBD7}"/>
              </a:ext>
            </a:extLst>
          </p:cNvPr>
          <p:cNvSpPr txBox="1"/>
          <p:nvPr/>
        </p:nvSpPr>
        <p:spPr>
          <a:xfrm>
            <a:off x="586463" y="6407974"/>
            <a:ext cx="38557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Date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range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: </a:t>
            </a:r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April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 2017 – </a:t>
            </a:r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October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 2017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1F3CA645-263D-DE35-1EA6-C8B94E24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672" y="1526794"/>
            <a:ext cx="8631512" cy="42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68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A7533D02-2DCF-B677-99A5-CAC424101143}"/>
              </a:ext>
            </a:extLst>
          </p:cNvPr>
          <p:cNvSpPr txBox="1"/>
          <p:nvPr/>
        </p:nvSpPr>
        <p:spPr>
          <a:xfrm>
            <a:off x="476655" y="505839"/>
            <a:ext cx="11373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24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NYC 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East River Bicycle Crossings </a:t>
            </a:r>
            <a:endParaRPr lang="pl-PL" sz="24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pl-PL" sz="20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New </a:t>
            </a:r>
            <a:r>
              <a:rPr lang="pl-PL" sz="2000" b="0" i="0" dirty="0" err="1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Yorkers</a:t>
            </a:r>
            <a:r>
              <a:rPr lang="pl-PL" sz="20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l-PL" sz="2000" b="0" i="0" dirty="0" err="1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more</a:t>
            </a:r>
            <a:r>
              <a:rPr lang="pl-PL" sz="20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l-PL" sz="2000" b="0" i="0" dirty="0" err="1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frequently</a:t>
            </a:r>
            <a:r>
              <a:rPr lang="pl-PL" sz="20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l-PL" sz="2000" b="0" i="0" dirty="0" err="1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perform</a:t>
            </a:r>
            <a:r>
              <a:rPr lang="pl-PL" sz="20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l-PL" sz="2000" b="0" i="0" dirty="0" err="1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biycle</a:t>
            </a:r>
            <a:r>
              <a:rPr lang="pl-PL" sz="20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l-PL" sz="2000" b="1" i="0" dirty="0" err="1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bridge-crossing</a:t>
            </a:r>
            <a:r>
              <a:rPr lang="pl-PL" sz="2000" b="1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 on </a:t>
            </a:r>
            <a:r>
              <a:rPr lang="pl-PL" sz="2000" b="1" i="0" dirty="0" err="1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weekdays</a:t>
            </a:r>
            <a:r>
              <a:rPr lang="pl-PL" sz="2000" b="1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l-PL" sz="2000" b="0" i="0" dirty="0" err="1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than</a:t>
            </a:r>
            <a:r>
              <a:rPr lang="pl-PL" sz="20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l-PL" sz="2000" b="0" i="0" dirty="0" err="1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weekends</a:t>
            </a:r>
            <a:endParaRPr lang="en-US" sz="2000" dirty="0">
              <a:solidFill>
                <a:srgbClr val="002060"/>
              </a:solidFill>
              <a:latin typeface="Roboto" panose="02000000000000000000" pitchFamily="2" charset="0"/>
            </a:endParaRPr>
          </a:p>
          <a:p>
            <a:pPr algn="l"/>
            <a:endParaRPr lang="en-US" sz="24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60B4CF31-61CF-21EC-7ED8-20F81957FBD7}"/>
              </a:ext>
            </a:extLst>
          </p:cNvPr>
          <p:cNvSpPr txBox="1"/>
          <p:nvPr/>
        </p:nvSpPr>
        <p:spPr>
          <a:xfrm>
            <a:off x="586463" y="6407974"/>
            <a:ext cx="38557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Date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range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: </a:t>
            </a:r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April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 2017 – </a:t>
            </a:r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October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 2017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</a:endParaRP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F2835836-94ED-73A5-3998-17E8EB63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474" y="1644612"/>
            <a:ext cx="7361381" cy="433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49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A7533D02-2DCF-B677-99A5-CAC424101143}"/>
              </a:ext>
            </a:extLst>
          </p:cNvPr>
          <p:cNvSpPr txBox="1"/>
          <p:nvPr/>
        </p:nvSpPr>
        <p:spPr>
          <a:xfrm>
            <a:off x="476655" y="505839"/>
            <a:ext cx="11373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24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NYC 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East River Bicycle Crossings </a:t>
            </a:r>
            <a:endParaRPr lang="pl-PL" sz="24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overall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b</a:t>
            </a:r>
            <a:r>
              <a:rPr lang="pl-PL" sz="2000" b="0" i="0" dirty="0" err="1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icycle</a:t>
            </a:r>
            <a:r>
              <a:rPr lang="pl-PL" sz="20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l-PL" sz="2000" b="0" i="0" dirty="0" err="1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crossings</a:t>
            </a:r>
            <a:r>
              <a:rPr lang="pl-PL" sz="20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l-PL" sz="2000" b="0" i="0" dirty="0" err="1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are</a:t>
            </a:r>
            <a:r>
              <a:rPr lang="pl-PL" sz="20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l-PL" sz="2000" b="0" i="0" dirty="0" err="1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correlated</a:t>
            </a:r>
            <a:r>
              <a:rPr lang="pl-PL" sz="20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 with </a:t>
            </a:r>
            <a:r>
              <a:rPr lang="pl-PL" sz="2000" b="1" i="0" dirty="0" err="1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locations</a:t>
            </a:r>
            <a:r>
              <a:rPr lang="pl-PL" sz="2000" b="1" dirty="0">
                <a:solidFill>
                  <a:srgbClr val="002060"/>
                </a:solidFill>
                <a:latin typeface="Roboto" panose="02000000000000000000" pitchFamily="2" charset="0"/>
              </a:rPr>
              <a:t>, </a:t>
            </a:r>
            <a:r>
              <a:rPr lang="pl-PL" sz="2000" b="1" dirty="0" err="1">
                <a:solidFill>
                  <a:srgbClr val="002060"/>
                </a:solidFill>
                <a:latin typeface="Roboto" panose="02000000000000000000" pitchFamily="2" charset="0"/>
              </a:rPr>
              <a:t>weekdays</a:t>
            </a:r>
            <a:r>
              <a:rPr lang="pl-PL" sz="2000" b="1" dirty="0">
                <a:solidFill>
                  <a:srgbClr val="002060"/>
                </a:solidFill>
                <a:latin typeface="Roboto" panose="02000000000000000000" pitchFamily="2" charset="0"/>
              </a:rPr>
              <a:t>, high temp and </a:t>
            </a:r>
            <a:r>
              <a:rPr lang="pl-PL" sz="2000" b="1" dirty="0" err="1">
                <a:solidFill>
                  <a:srgbClr val="002060"/>
                </a:solidFill>
                <a:latin typeface="Roboto" panose="02000000000000000000" pitchFamily="2" charset="0"/>
              </a:rPr>
              <a:t>precipitation</a:t>
            </a:r>
            <a:r>
              <a:rPr lang="pl-PL" sz="2000" b="1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 </a:t>
            </a:r>
            <a:endParaRPr lang="en-US" sz="2000" b="1" dirty="0">
              <a:solidFill>
                <a:srgbClr val="002060"/>
              </a:solidFill>
              <a:latin typeface="Roboto" panose="02000000000000000000" pitchFamily="2" charset="0"/>
            </a:endParaRPr>
          </a:p>
          <a:p>
            <a:pPr algn="l"/>
            <a:endParaRPr lang="en-US" sz="24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60B4CF31-61CF-21EC-7ED8-20F81957FBD7}"/>
              </a:ext>
            </a:extLst>
          </p:cNvPr>
          <p:cNvSpPr txBox="1"/>
          <p:nvPr/>
        </p:nvSpPr>
        <p:spPr>
          <a:xfrm>
            <a:off x="586463" y="6407974"/>
            <a:ext cx="38557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Date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range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: </a:t>
            </a:r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April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 2017 – </a:t>
            </a:r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October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 2017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7B7B4F6-7789-CB26-99FD-477CB74FB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76" y="1569746"/>
            <a:ext cx="8115108" cy="485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25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A7533D02-2DCF-B677-99A5-CAC424101143}"/>
              </a:ext>
            </a:extLst>
          </p:cNvPr>
          <p:cNvSpPr txBox="1"/>
          <p:nvPr/>
        </p:nvSpPr>
        <p:spPr>
          <a:xfrm>
            <a:off x="476655" y="505839"/>
            <a:ext cx="11373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24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NYC 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East River Bicycle Crossings </a:t>
            </a:r>
            <a:endParaRPr lang="pl-PL" sz="24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most relations </a:t>
            </a:r>
            <a:r>
              <a:rPr lang="pl-PL" sz="2000" dirty="0" err="1">
                <a:solidFill>
                  <a:srgbClr val="002060"/>
                </a:solidFill>
                <a:latin typeface="Roboto" panose="02000000000000000000" pitchFamily="2" charset="0"/>
              </a:rPr>
              <a:t>have</a:t>
            </a:r>
            <a:r>
              <a:rPr lang="pl-PL" sz="2000" dirty="0">
                <a:solidFill>
                  <a:srgbClr val="002060"/>
                </a:solidFill>
                <a:latin typeface="Roboto" panose="02000000000000000000" pitchFamily="2" charset="0"/>
              </a:rPr>
              <a:t> a </a:t>
            </a:r>
            <a:r>
              <a:rPr lang="pl-PL" sz="2000" b="1" dirty="0" err="1">
                <a:solidFill>
                  <a:srgbClr val="002060"/>
                </a:solidFill>
                <a:latin typeface="Roboto" panose="02000000000000000000" pitchFamily="2" charset="0"/>
              </a:rPr>
              <a:t>liniear</a:t>
            </a:r>
            <a:r>
              <a:rPr lang="pl-PL" sz="2000" b="1" dirty="0">
                <a:solidFill>
                  <a:srgbClr val="002060"/>
                </a:solidFill>
                <a:latin typeface="Roboto" panose="02000000000000000000" pitchFamily="2" charset="0"/>
              </a:rPr>
              <a:t> </a:t>
            </a:r>
            <a:r>
              <a:rPr lang="pl-PL" sz="2000" b="1" dirty="0" err="1">
                <a:solidFill>
                  <a:srgbClr val="002060"/>
                </a:solidFill>
                <a:latin typeface="Roboto" panose="02000000000000000000" pitchFamily="2" charset="0"/>
              </a:rPr>
              <a:t>character</a:t>
            </a:r>
            <a:endParaRPr lang="en-US" sz="2000" b="1" dirty="0">
              <a:solidFill>
                <a:srgbClr val="002060"/>
              </a:solidFill>
              <a:latin typeface="Roboto" panose="02000000000000000000" pitchFamily="2" charset="0"/>
            </a:endParaRPr>
          </a:p>
          <a:p>
            <a:pPr algn="l"/>
            <a:endParaRPr lang="en-US" sz="24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60B4CF31-61CF-21EC-7ED8-20F81957FBD7}"/>
              </a:ext>
            </a:extLst>
          </p:cNvPr>
          <p:cNvSpPr txBox="1"/>
          <p:nvPr/>
        </p:nvSpPr>
        <p:spPr>
          <a:xfrm>
            <a:off x="586463" y="6407974"/>
            <a:ext cx="38557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Date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range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: </a:t>
            </a:r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April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 2017 – </a:t>
            </a:r>
            <a:r>
              <a:rPr lang="pl-P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October</a:t>
            </a:r>
            <a:r>
              <a:rPr lang="pl-P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 2017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E423981-8950-F347-EC05-F8434E864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15" y="1289494"/>
            <a:ext cx="3451043" cy="1758399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D8662EE5-6C9A-52F5-0507-B0D4F0C1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263" y="1822170"/>
            <a:ext cx="3433114" cy="1699604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7EB02ACB-573E-8406-A007-EDC91878A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36" y="3050035"/>
            <a:ext cx="3560851" cy="1763408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70C14B6D-1479-A2AE-6EBE-7B901777B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73" y="4872326"/>
            <a:ext cx="3433114" cy="1720723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0C727EC6-8C07-2AC4-FD27-38913328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1263" y="3785282"/>
            <a:ext cx="3463667" cy="1739176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AFDAD89B-D5DC-2CAD-F460-B0668A6CE25C}"/>
              </a:ext>
            </a:extLst>
          </p:cNvPr>
          <p:cNvSpPr txBox="1"/>
          <p:nvPr/>
        </p:nvSpPr>
        <p:spPr>
          <a:xfrm>
            <a:off x="7811093" y="3200507"/>
            <a:ext cx="385577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Linear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Regression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model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can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be a </a:t>
            </a:r>
            <a:r>
              <a:rPr lang="pl-PL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good</a:t>
            </a:r>
            <a:r>
              <a:rPr lang="pl-PL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predictive</a:t>
            </a:r>
            <a:r>
              <a:rPr lang="pl-PL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6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Alternative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approaches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:</a:t>
            </a:r>
            <a:b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</a:b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polynomial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regression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,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decision</a:t>
            </a:r>
            <a:r>
              <a:rPr lang="pl-PL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pl-PL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tree</a:t>
            </a:r>
            <a:endParaRPr lang="pl-PL" sz="16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54780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542</Words>
  <Application>Microsoft Office PowerPoint</Application>
  <PresentationFormat>Panoramiczny</PresentationFormat>
  <Paragraphs>75</Paragraphs>
  <Slides>14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Roboto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Ania Kalinowska</dc:creator>
  <cp:lastModifiedBy>Ania Kalinowska</cp:lastModifiedBy>
  <cp:revision>8</cp:revision>
  <dcterms:created xsi:type="dcterms:W3CDTF">2022-10-02T17:14:04Z</dcterms:created>
  <dcterms:modified xsi:type="dcterms:W3CDTF">2022-10-02T18:30:57Z</dcterms:modified>
</cp:coreProperties>
</file>